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webnextr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3337560" cy="22215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3111643"/>
            <a:ext cx="3474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DIGITAL GROWTH
&amp;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993163"/>
            <a:ext cx="3474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CDEBEE"/>
                </a:solidFill>
                <a:latin typeface="Aptos"/>
              </a:rPr>
              <a:t>Strategy • Marketing • Web •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5955080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Company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6329400"/>
            <a:ext cx="34747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BECDDC"/>
                </a:solidFill>
                <a:latin typeface="Aptos"/>
              </a:rPr>
              <a:t>Hyderabad, India  |  Founded 2021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1280160"/>
            <a:ext cx="603504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72658"/>
                </a:solidFill>
                <a:latin typeface="Aptos"/>
              </a:rPr>
              <a:t>Turning Digital Presence
into Measurable Growth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85232" y="2788920"/>
            <a:ext cx="56235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C2734"/>
                </a:solidFill>
                <a:latin typeface="Aptos"/>
              </a:rPr>
              <a:t>WebNextra brings marketing, creative, technology and performance-focused execution together to help businesses attract the right audience, generate qualified enquiries and build a sustainable online presence.</a:t>
            </a:r>
          </a:p>
        </p:txBody>
      </p:sp>
      <p:sp>
        <p:nvSpPr>
          <p:cNvPr id="10" name="Oval 9"/>
          <p:cNvSpPr/>
          <p:nvPr/>
        </p:nvSpPr>
        <p:spPr>
          <a:xfrm>
            <a:off x="5285232" y="4572000"/>
            <a:ext cx="475488" cy="47548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85232" y="4645152"/>
            <a:ext cx="47548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85232" y="5120640"/>
            <a:ext cx="1737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72658"/>
                </a:solidFill>
                <a:latin typeface="Aptos"/>
              </a:rPr>
              <a:t>ATTRACT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85232" y="541324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C7C"/>
                </a:solidFill>
                <a:latin typeface="Aptos"/>
              </a:rPr>
              <a:t>Reach the right audience</a:t>
            </a:r>
          </a:p>
        </p:txBody>
      </p:sp>
      <p:sp>
        <p:nvSpPr>
          <p:cNvPr id="14" name="Oval 13"/>
          <p:cNvSpPr/>
          <p:nvPr/>
        </p:nvSpPr>
        <p:spPr>
          <a:xfrm>
            <a:off x="7434072" y="4572000"/>
            <a:ext cx="475488" cy="47548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34072" y="4645152"/>
            <a:ext cx="47548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34072" y="5120640"/>
            <a:ext cx="1737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72658"/>
                </a:solidFill>
                <a:latin typeface="Aptos"/>
              </a:rPr>
              <a:t>CONVERT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34072" y="541324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C7C"/>
                </a:solidFill>
                <a:latin typeface="Aptos"/>
              </a:rPr>
              <a:t>Generate qualified enquiries</a:t>
            </a:r>
          </a:p>
        </p:txBody>
      </p:sp>
      <p:sp>
        <p:nvSpPr>
          <p:cNvPr id="18" name="Oval 17"/>
          <p:cNvSpPr/>
          <p:nvPr/>
        </p:nvSpPr>
        <p:spPr>
          <a:xfrm>
            <a:off x="9582912" y="4572000"/>
            <a:ext cx="475488" cy="47548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82912" y="4645152"/>
            <a:ext cx="47548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82912" y="5120640"/>
            <a:ext cx="1737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72658"/>
                </a:solidFill>
                <a:latin typeface="Aptos"/>
              </a:rPr>
              <a:t>GROW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82912" y="5413248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C7C"/>
                </a:solidFill>
                <a:latin typeface="Aptos"/>
              </a:rPr>
              <a:t>Build sustainable digital presence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Who We 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A practical, business-first approach to digital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371600"/>
            <a:ext cx="68580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C2734"/>
                </a:solidFill>
                <a:latin typeface="Aptos"/>
              </a:rPr>
              <a:t>WebNextra is a digital growth and technology company founded in 2021. We help businesses strengthen their digital presence through strategy, marketing, web development, lead generation and technology solutions.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09560" y="1389888"/>
            <a:ext cx="105156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0" y="1572768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072658"/>
                </a:solidFill>
                <a:latin typeface="Aptos"/>
              </a:rPr>
              <a:t>2021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0" y="1920240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50" b="0">
                <a:solidFill>
                  <a:srgbClr val="5B6C7C"/>
                </a:solidFill>
                <a:latin typeface="Aptos"/>
              </a:rPr>
              <a:t>Founded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89720" y="1389888"/>
            <a:ext cx="105156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235440" y="1572768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072658"/>
                </a:solidFill>
                <a:latin typeface="Aptos"/>
              </a:rPr>
              <a:t>15 + 3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440" y="1920240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50" b="0">
                <a:solidFill>
                  <a:srgbClr val="5B6C7C"/>
                </a:solidFill>
                <a:latin typeface="Aptos"/>
              </a:rPr>
              <a:t>Team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469880" y="1389888"/>
            <a:ext cx="105156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0" y="1572768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072658"/>
                </a:solidFill>
                <a:latin typeface="Aptos"/>
              </a:rPr>
              <a:t>India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0" y="1920240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50" b="0">
                <a:solidFill>
                  <a:srgbClr val="5B6C7C"/>
                </a:solidFill>
                <a:latin typeface="Aptos"/>
              </a:rPr>
              <a:t>Primary base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2788920"/>
            <a:ext cx="3474720" cy="21488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2788920"/>
            <a:ext cx="54864" cy="214884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6968" y="2990088"/>
            <a:ext cx="3063239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Business Understanding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3447287"/>
            <a:ext cx="3063239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We begin by understanding the business, audience, market and growth objectives before recommending solutions.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70832" y="2788920"/>
            <a:ext cx="3474720" cy="21488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70832" y="2788920"/>
            <a:ext cx="54864" cy="2148840"/>
          </a:xfrm>
          <a:prstGeom prst="rect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99432" y="2990088"/>
            <a:ext cx="3063239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Integrated Execution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9432" y="3447287"/>
            <a:ext cx="3063239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Marketing, creative, web and technology capabilities work together rather than as disconnected services.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3296" y="2788920"/>
            <a:ext cx="3474720" cy="21488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3296" y="2788920"/>
            <a:ext cx="54864" cy="214884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11896" y="2990088"/>
            <a:ext cx="3063239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Outcome Focus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1896" y="3447287"/>
            <a:ext cx="3063239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We focus on visibility, reach, qualified enquiries and practical digital outcomes that support long-term growth.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5193792"/>
            <a:ext cx="1828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72658"/>
                </a:solidFill>
                <a:latin typeface="Aptos"/>
              </a:rPr>
              <a:t>Our Core Goal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5559552"/>
            <a:ext cx="10698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50">
                <a:solidFill>
                  <a:srgbClr val="4A5568"/>
                </a:solidFill>
              </a:defRPr>
            </a:pPr>
            <a:r>
              <a:rPr sz="1300" b="0">
                <a:solidFill>
                  <a:srgbClr val="5B6C7C"/>
                </a:solidFill>
                <a:latin typeface="Aptos"/>
              </a:rPr>
              <a:t>Deliver clear, practical and result-oriented digital solutions that help businesses improve visibility, reach potential customers, generate leads and grow with confidence.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What We Do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Integrated digital marketing, web and technology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371600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1C2734"/>
                </a:solidFill>
                <a:latin typeface="Aptos"/>
              </a:rPr>
              <a:t>One partner across the digital growth journey — from strategy and brand presence to acquisition, conversion and technology execution.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240280"/>
            <a:ext cx="5257800" cy="3246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2240280"/>
            <a:ext cx="54864" cy="324612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2441448"/>
            <a:ext cx="48463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Digital Marketing &amp; Growth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898648"/>
            <a:ext cx="4846320" cy="2423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SEO &amp; Local SEO
Google Ads / PPC
Meta Ads
Social Media Marketing
Lead Generation
Content Marketing
Branding &amp; Creative
Marketing Strategy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2240280"/>
            <a:ext cx="5257800" cy="3246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199632" y="2240280"/>
            <a:ext cx="54864" cy="3246120"/>
          </a:xfrm>
          <a:prstGeom prst="rect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441448"/>
            <a:ext cx="48463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Web &amp; Technology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898648"/>
            <a:ext cx="4846320" cy="2423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19">
                <a:solidFill>
                  <a:srgbClr val="4A5568"/>
                </a:solidFill>
              </a:defRPr>
            </a:pPr>
            <a:r>
              <a:t>Website Development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Landing Page Development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E-commerce Website Development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UI/UX &amp; Responsive Design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Custom Web Applications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Mobile App Development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CMS Development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Website Maintenance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API &amp; Third-Party Integrations</a:t>
            </a:r>
          </a:p>
          <a:p>
            <a:pPr>
              <a:defRPr sz="1019">
                <a:solidFill>
                  <a:srgbClr val="4A5568"/>
                </a:solidFill>
              </a:defRPr>
            </a:pPr>
            <a:r>
              <a:t>Automation &amp; Digital Workflows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5833872"/>
            <a:ext cx="8549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072658"/>
                </a:solidFill>
                <a:latin typeface="Aptos"/>
              </a:rPr>
              <a:t>Tailored to the business requirement — not a one-size-fits-all model.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Digital Marketing &amp; Growth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Building visibility, demand and qualified enquiries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828800"/>
            <a:ext cx="3063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8368" y="1828800"/>
            <a:ext cx="54864" cy="150876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2029968"/>
            <a:ext cx="2651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SEO &amp; Local SEO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487168"/>
            <a:ext cx="2651760" cy="6857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Search visibility, on-page optimization, technical SEO, local search and content-focused growth.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41648" y="1828800"/>
            <a:ext cx="3063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041648" y="1828800"/>
            <a:ext cx="54864" cy="150876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70248" y="2029968"/>
            <a:ext cx="2651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Google Ads / PPC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70248" y="2487168"/>
            <a:ext cx="2651760" cy="6857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Search and performance campaigns focused on enquiries, leads and measurable objectives.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24928" y="1828800"/>
            <a:ext cx="3063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4928" y="1828800"/>
            <a:ext cx="54864" cy="150876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53528" y="2029968"/>
            <a:ext cx="2651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Meta Ads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53528" y="2487168"/>
            <a:ext cx="2651760" cy="6857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Facebook and Instagram campaign strategy, audience targeting and conversion-focused execution.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703320"/>
            <a:ext cx="3063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703320"/>
            <a:ext cx="54864" cy="150876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" y="3904487"/>
            <a:ext cx="2651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Social Media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361688"/>
            <a:ext cx="2651760" cy="6857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Content planning, social presence management and audience-focused brand communication.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041648" y="3703320"/>
            <a:ext cx="3063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041648" y="3703320"/>
            <a:ext cx="54864" cy="150876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270248" y="3904487"/>
            <a:ext cx="2651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Lead Generation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70248" y="4361688"/>
            <a:ext cx="2651760" cy="6857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Digital campaigns and landing-page strategies focused on attracting relevant enquiries.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24928" y="3703320"/>
            <a:ext cx="3063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24928" y="3703320"/>
            <a:ext cx="54864" cy="150876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53528" y="3904487"/>
            <a:ext cx="2651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Content &amp; Creative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53528" y="4361688"/>
            <a:ext cx="2651760" cy="6857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Website, blog and campaign content plus branding and digital creatives that build trust and consistency.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Web &amp; Technology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Digital experiences engineered around functionality, usability and growth</a:t>
            </a:r>
          </a:p>
        </p:txBody>
      </p:sp>
      <p:sp>
        <p:nvSpPr>
          <p:cNvPr id="5" name="Oval 4"/>
          <p:cNvSpPr/>
          <p:nvPr/>
        </p:nvSpPr>
        <p:spPr>
          <a:xfrm>
            <a:off x="713232" y="1272276"/>
            <a:ext cx="411480" cy="411480"/>
          </a:xfrm>
          <a:prstGeom prst="ellipse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3232" y="2192276"/>
            <a:ext cx="411480" cy="411480"/>
          </a:xfrm>
          <a:prstGeom prst="ellipse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13232" y="3112276"/>
            <a:ext cx="411480" cy="411480"/>
          </a:xfrm>
          <a:prstGeom prst="ellipse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13232" y="4032276"/>
            <a:ext cx="411480" cy="411480"/>
          </a:xfrm>
          <a:prstGeom prst="ellipse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13232" y="4952276"/>
            <a:ext cx="411480" cy="411480"/>
          </a:xfrm>
          <a:prstGeom prst="ellipse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353312" y="5715000"/>
            <a:ext cx="9829800" cy="438912"/>
          </a:xfrm>
          <a:prstGeom prst="roundRect">
            <a:avLst/>
          </a:prstGeom>
          <a:solidFill>
            <a:srgbClr val="F4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6144768"/>
            <a:ext cx="98755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950"/>
            </a:pPr>
            <a:r>
              <a:rPr sz="1100" b="1">
                <a:solidFill>
                  <a:srgbClr val="072658"/>
                </a:solidFill>
                <a:latin typeface="Aptos"/>
              </a:rPr>
              <a:t>From digital presence to digital operations — practical technology that supports business objectives.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" y="137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135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Website Development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0480" y="135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Business websites and custom web solutions designed around functionality, usability and growth.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232" y="183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53312" y="181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Landing Pages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40480" y="181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Conversion-focused landing pages for campaigns, lead generation and specific offers.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3232" y="229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53312" y="227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E-commerce Websites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40480" y="227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Online stores with product, catalogue, enquiry and conversion-focused experiences.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3232" y="275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53312" y="273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UI/UX &amp; Responsive Design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40480" y="273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User-focused interfaces designed for clarity, usability and consistent mobile responsiveness.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3232" y="321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53312" y="319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Custom Web Applications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40480" y="319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Requirement-based web applications and portals built around specific business workflows.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3232" y="367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53312" y="365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Mobile App Development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40480" y="365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Mobile applications developed according to project requirements, users and business objectives.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3232" y="413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53312" y="411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Website Maintenance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40480" y="411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Ongoing updates, optimization, troubleshooting, security and enhancements as required.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3232" y="459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53312" y="457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CMS &amp; Integrations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40480" y="457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CMS-based solutions plus API and third-party integrations where the project requires them.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13232" y="5057432"/>
            <a:ext cx="43891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B7F91"/>
                </a:solidFill>
              </a:defRPr>
            </a:pPr>
            <a:r>
              <a:t>09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353312" y="5030000"/>
            <a:ext cx="2514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0B2B68"/>
                </a:solidFill>
              </a:defRPr>
            </a:pPr>
            <a:r>
              <a:t>Automation &amp; Workflows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840480" y="5030000"/>
            <a:ext cx="7452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4A5568"/>
                </a:solidFill>
              </a:defRPr>
            </a:pPr>
            <a:r>
              <a:t>Technology-enabled workflows that can reduce manual work and improve efficiency.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Industries &amp; Reach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Experience across diverse business environments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37160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72658"/>
                </a:solidFill>
                <a:latin typeface="Aptos"/>
              </a:rPr>
              <a:t>Industries We Work With</a:t>
            </a:r>
          </a:p>
        </p:txBody>
      </p:sp>
      <p:sp>
        <p:nvSpPr>
          <p:cNvPr id="6" name="Oval 5"/>
          <p:cNvSpPr/>
          <p:nvPr/>
        </p:nvSpPr>
        <p:spPr>
          <a:xfrm>
            <a:off x="713232" y="2011680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938528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Real Estate &amp; Infrastructure</a:t>
            </a:r>
          </a:p>
        </p:txBody>
      </p:sp>
      <p:sp>
        <p:nvSpPr>
          <p:cNvPr id="8" name="Oval 7"/>
          <p:cNvSpPr/>
          <p:nvPr/>
        </p:nvSpPr>
        <p:spPr>
          <a:xfrm>
            <a:off x="4279392" y="2011680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07992" y="1938528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Healthcare &amp; Clinics</a:t>
            </a:r>
          </a:p>
        </p:txBody>
      </p:sp>
      <p:sp>
        <p:nvSpPr>
          <p:cNvPr id="10" name="Oval 9"/>
          <p:cNvSpPr/>
          <p:nvPr/>
        </p:nvSpPr>
        <p:spPr>
          <a:xfrm>
            <a:off x="713232" y="2624328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1832" y="2551176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Education &amp; Training</a:t>
            </a:r>
          </a:p>
        </p:txBody>
      </p:sp>
      <p:sp>
        <p:nvSpPr>
          <p:cNvPr id="12" name="Oval 11"/>
          <p:cNvSpPr/>
          <p:nvPr/>
        </p:nvSpPr>
        <p:spPr>
          <a:xfrm>
            <a:off x="4279392" y="2624328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07992" y="2551176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E-commerce</a:t>
            </a:r>
          </a:p>
        </p:txBody>
      </p:sp>
      <p:sp>
        <p:nvSpPr>
          <p:cNvPr id="14" name="Oval 13"/>
          <p:cNvSpPr/>
          <p:nvPr/>
        </p:nvSpPr>
        <p:spPr>
          <a:xfrm>
            <a:off x="713232" y="3236976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1832" y="3163824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Professional Services</a:t>
            </a:r>
          </a:p>
        </p:txBody>
      </p:sp>
      <p:sp>
        <p:nvSpPr>
          <p:cNvPr id="16" name="Oval 15"/>
          <p:cNvSpPr/>
          <p:nvPr/>
        </p:nvSpPr>
        <p:spPr>
          <a:xfrm>
            <a:off x="4279392" y="3236976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07992" y="3163824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Local Businesses</a:t>
            </a:r>
          </a:p>
        </p:txBody>
      </p:sp>
      <p:sp>
        <p:nvSpPr>
          <p:cNvPr id="18" name="Oval 17"/>
          <p:cNvSpPr/>
          <p:nvPr/>
        </p:nvSpPr>
        <p:spPr>
          <a:xfrm>
            <a:off x="713232" y="3849624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1832" y="3776472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Retail &amp; Consumer Businesses</a:t>
            </a:r>
          </a:p>
        </p:txBody>
      </p:sp>
      <p:sp>
        <p:nvSpPr>
          <p:cNvPr id="20" name="Oval 19"/>
          <p:cNvSpPr/>
          <p:nvPr/>
        </p:nvSpPr>
        <p:spPr>
          <a:xfrm>
            <a:off x="4279392" y="3849624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07992" y="3776472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Technology &amp; IT</a:t>
            </a:r>
          </a:p>
        </p:txBody>
      </p:sp>
      <p:sp>
        <p:nvSpPr>
          <p:cNvPr id="22" name="Oval 21"/>
          <p:cNvSpPr/>
          <p:nvPr/>
        </p:nvSpPr>
        <p:spPr>
          <a:xfrm>
            <a:off x="713232" y="4462272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" y="4389120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Hospitality &amp; Food Businesses</a:t>
            </a:r>
          </a:p>
        </p:txBody>
      </p:sp>
      <p:sp>
        <p:nvSpPr>
          <p:cNvPr id="24" name="Oval 23"/>
          <p:cNvSpPr/>
          <p:nvPr/>
        </p:nvSpPr>
        <p:spPr>
          <a:xfrm>
            <a:off x="4279392" y="4462272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07992" y="4389120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Construction &amp; Engineering</a:t>
            </a:r>
          </a:p>
        </p:txBody>
      </p:sp>
      <p:sp>
        <p:nvSpPr>
          <p:cNvPr id="26" name="Oval 25"/>
          <p:cNvSpPr/>
          <p:nvPr/>
        </p:nvSpPr>
        <p:spPr>
          <a:xfrm>
            <a:off x="713232" y="5074920"/>
            <a:ext cx="109728" cy="109728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41832" y="5001768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C2734"/>
                </a:solidFill>
                <a:latin typeface="Aptos"/>
              </a:rPr>
              <a:t>Other requirement-based businesses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0" y="1371600"/>
            <a:ext cx="3401568" cy="4434840"/>
          </a:xfrm>
          <a:prstGeom prst="roundRect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94192" y="1783080"/>
            <a:ext cx="2651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Locations We Serve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0" y="2487168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DAECEF"/>
                </a:solidFill>
                <a:latin typeface="Aptos"/>
              </a:rPr>
              <a:t>•  Hyderabad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80" y="2962656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DAECEF"/>
                </a:solidFill>
                <a:latin typeface="Aptos"/>
              </a:rPr>
              <a:t>•  Bengaluru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0" y="3438144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DAECEF"/>
                </a:solidFill>
                <a:latin typeface="Aptos"/>
              </a:rPr>
              <a:t>•  Visakhapatnam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0" y="3913632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DAECEF"/>
                </a:solidFill>
                <a:latin typeface="Aptos"/>
              </a:rPr>
              <a:t>•  Haryana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0" y="4389120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DAECEF"/>
                </a:solidFill>
                <a:latin typeface="Aptos"/>
              </a:rPr>
              <a:t>•  Across India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12480" y="4864608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DAECEF"/>
                </a:solidFill>
                <a:latin typeface="Aptos"/>
              </a:rPr>
              <a:t>•  Dubai / UAE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232" y="5715000"/>
            <a:ext cx="6766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72658"/>
                </a:solidFill>
                <a:latin typeface="Aptos"/>
              </a:rPr>
              <a:t>A flexible model for requirement-driven businesses.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How We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A simple four-stage operating model</a:t>
            </a:r>
          </a:p>
        </p:txBody>
      </p:sp>
      <p:sp>
        <p:nvSpPr>
          <p:cNvPr id="5" name="Oval 4"/>
          <p:cNvSpPr/>
          <p:nvPr/>
        </p:nvSpPr>
        <p:spPr>
          <a:xfrm>
            <a:off x="1527048" y="1828800"/>
            <a:ext cx="914400" cy="914400"/>
          </a:xfrm>
          <a:prstGeom prst="ellipse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27048" y="2121408"/>
            <a:ext cx="914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3017520"/>
            <a:ext cx="2651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072658"/>
                </a:solidFill>
                <a:latin typeface="Aptos"/>
              </a:rPr>
              <a:t>UNDERSTAND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493008"/>
            <a:ext cx="2651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B6C7C"/>
                </a:solidFill>
                <a:latin typeface="Aptos"/>
              </a:rPr>
              <a:t>Business, audience, market, current digital presence and objectives.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78608" y="2286000"/>
            <a:ext cx="822960" cy="0"/>
          </a:xfrm>
          <a:prstGeom prst="line">
            <a:avLst/>
          </a:prstGeom>
          <a:ln w="19050">
            <a:solidFill>
              <a:srgbClr val="BECD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343400" y="1828800"/>
            <a:ext cx="914400" cy="914400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43400" y="2121408"/>
            <a:ext cx="914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3017520"/>
            <a:ext cx="2651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072658"/>
                </a:solidFill>
                <a:latin typeface="Aptos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3493008"/>
            <a:ext cx="2651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B6C7C"/>
                </a:solidFill>
                <a:latin typeface="Aptos"/>
              </a:rPr>
              <a:t>Priorities and a practical strategy across the right channels, technology and deliverables.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94960" y="2286000"/>
            <a:ext cx="822960" cy="0"/>
          </a:xfrm>
          <a:prstGeom prst="line">
            <a:avLst/>
          </a:prstGeom>
          <a:ln w="19050">
            <a:solidFill>
              <a:srgbClr val="BECD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159752" y="1828800"/>
            <a:ext cx="914400" cy="914400"/>
          </a:xfrm>
          <a:prstGeom prst="ellipse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59752" y="2121408"/>
            <a:ext cx="914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1072" y="3017520"/>
            <a:ext cx="2651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072658"/>
                </a:solidFill>
                <a:latin typeface="Aptos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1072" y="3493008"/>
            <a:ext cx="2651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B6C7C"/>
                </a:solidFill>
                <a:latin typeface="Aptos"/>
              </a:rPr>
              <a:t>Specialists across marketing, creative, web and technology implement the plan.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211312" y="2286000"/>
            <a:ext cx="822960" cy="0"/>
          </a:xfrm>
          <a:prstGeom prst="line">
            <a:avLst/>
          </a:prstGeom>
          <a:ln w="19050">
            <a:solidFill>
              <a:srgbClr val="BECD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9976104" y="1828800"/>
            <a:ext cx="914400" cy="914400"/>
          </a:xfrm>
          <a:prstGeom prst="ellipse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76104" y="2121408"/>
            <a:ext cx="914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07424" y="3017520"/>
            <a:ext cx="2651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072658"/>
                </a:solidFill>
                <a:latin typeface="Aptos"/>
              </a:rPr>
              <a:t>IMPROVE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07424" y="3493008"/>
            <a:ext cx="2651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B6C7C"/>
                </a:solidFill>
                <a:latin typeface="Aptos"/>
              </a:rPr>
              <a:t>Review performance, identify opportunities and continuously improve digital assets and campaigns.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8800" y="5394960"/>
            <a:ext cx="8503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072658"/>
                </a:solidFill>
                <a:latin typeface="Aptos"/>
              </a:rPr>
              <a:t>Collaborative • Practical • Business-focused • Continuous improvement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Why WebNextra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A practical, collaborative and business-focused approach to digital growth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600200"/>
            <a:ext cx="333756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874519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109BA6"/>
                </a:solidFill>
                <a:latin typeface="Aptos"/>
              </a:rPr>
              <a:t>INNOVATE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2514600"/>
            <a:ext cx="2606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B6C7C"/>
                </a:solidFill>
                <a:latin typeface="Aptos"/>
              </a:rPr>
              <a:t>Find better ways to solve business problems.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3128" y="1600200"/>
            <a:ext cx="333756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27448" y="1874519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072658"/>
                </a:solidFill>
                <a:latin typeface="Aptos"/>
              </a:rPr>
              <a:t>EMPOWER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8888" y="2514600"/>
            <a:ext cx="2606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B6C7C"/>
                </a:solidFill>
                <a:latin typeface="Aptos"/>
              </a:rPr>
              <a:t>Give businesses the digital tools and visibility they need.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47888" y="1600200"/>
            <a:ext cx="333756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22208" y="1874519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109BA6"/>
                </a:solidFill>
                <a:latin typeface="Aptos"/>
              </a:rPr>
              <a:t>GROW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13648" y="2514600"/>
            <a:ext cx="2606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B6C7C"/>
                </a:solidFill>
                <a:latin typeface="Aptos"/>
              </a:rPr>
              <a:t>Focus on outcomes that support long-term business growth.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406908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072658"/>
                </a:solidFill>
                <a:latin typeface="Aptos"/>
              </a:rPr>
              <a:t>What this means for clients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572000"/>
            <a:ext cx="274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09BA6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553712"/>
            <a:ext cx="4846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C2734"/>
                </a:solidFill>
                <a:latin typeface="Aptos"/>
              </a:rPr>
              <a:t>Business requirement before solution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4572000"/>
            <a:ext cx="274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09BA6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79" y="4553712"/>
            <a:ext cx="4846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C2734"/>
                </a:solidFill>
                <a:latin typeface="Aptos"/>
              </a:rPr>
              <a:t>Integrated marketing + technology execution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230368"/>
            <a:ext cx="274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09BA6"/>
                </a:solidFill>
                <a:latin typeface="Aptos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5212080"/>
            <a:ext cx="4846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C2734"/>
                </a:solidFill>
                <a:latin typeface="Aptos"/>
              </a:rPr>
              <a:t>Practical, measurable outcomes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5230368"/>
            <a:ext cx="274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09BA6"/>
                </a:solidFill>
                <a:latin typeface="Aptos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79" y="5212080"/>
            <a:ext cx="4846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C2734"/>
                </a:solidFill>
                <a:latin typeface="Aptos"/>
              </a:rPr>
              <a:t>Continuous improvement mindset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72658"/>
                </a:solidFill>
                <a:latin typeface="Aptos"/>
              </a:rPr>
              <a:t>Selected Clients, Team &amp; Contact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987552"/>
            <a:ext cx="658368" cy="50292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914400"/>
            <a:ext cx="9875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B6C7C"/>
                </a:solidFill>
                <a:latin typeface="Aptos"/>
              </a:rPr>
              <a:t>A growing delivery team supporting diverse business requirements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371600"/>
            <a:ext cx="4300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072658"/>
                </a:solidFill>
                <a:latin typeface="Aptos"/>
              </a:rPr>
              <a:t>Selected Clients &amp; Portfolio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Group 1 Infra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6039" y="1828800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S2Home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59" y="1828800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BBG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267712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Vedha Spoken English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06039" y="2267712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MAD Academy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59" y="2267712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Slintech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706624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SNS Digitweb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39" y="2706624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Aura Infra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2706624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Sri Global Digital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145536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Sampadha Infra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39" y="3145536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Varma Steel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59" y="3145536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PJ Infra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584448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Nyla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39" y="3584448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Butterfly City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0559" y="3584448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VVT Infra Developers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4023360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BEIPL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06039" y="4023360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Tradyne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0559" y="4023360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Gemgroup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462272"/>
            <a:ext cx="1691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>
                <a:solidFill>
                  <a:srgbClr val="1C2734"/>
                </a:solidFill>
                <a:latin typeface="Aptos"/>
              </a:rPr>
              <a:t>• Lunora Space Design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0" y="1389888"/>
            <a:ext cx="4892040" cy="2331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E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1389888"/>
            <a:ext cx="54864" cy="2331720"/>
          </a:xfrm>
          <a:prstGeom prst="rect">
            <a:avLst/>
          </a:prstGeom>
          <a:solidFill>
            <a:srgbClr val="109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12280" y="1591056"/>
            <a:ext cx="4480559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72658"/>
                </a:solidFill>
                <a:latin typeface="Aptos"/>
              </a:rPr>
              <a:t>Our Team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12280" y="2048256"/>
            <a:ext cx="4480559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5B6C7C"/>
                </a:solidFill>
                <a:latin typeface="Aptos"/>
              </a:rPr>
              <a:t>15-member core team supported by 3 remote team members, with capabilities across digital marketing, SEO, paid advertising, content, creative, web development and technology.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0" y="4005072"/>
            <a:ext cx="4892040" cy="2350000"/>
          </a:xfrm>
          <a:prstGeom prst="roundRect">
            <a:avLst/>
          </a:prstGeom>
          <a:solidFill>
            <a:srgbClr val="0726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76288" y="4160520"/>
            <a:ext cx="4297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CONTACT WEBNEXTRA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76288" y="4590288"/>
            <a:ext cx="42519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950" b="1">
                <a:solidFill>
                  <a:srgbClr val="FFFFFF"/>
                </a:solidFill>
              </a:defRPr>
            </a:pPr>
            <a:r>
              <a:t>Sai Charan Teja</a:t>
            </a:r>
          </a:p>
          <a:p>
            <a:pPr>
              <a:defRPr sz="950" b="1">
                <a:solidFill>
                  <a:srgbClr val="FFFFFF"/>
                </a:solidFill>
              </a:defRPr>
            </a:pPr>
            <a:r>
              <a:t>Director</a:t>
            </a:r>
          </a:p>
          <a:p>
            <a:pPr>
              <a:defRPr sz="880">
                <a:solidFill>
                  <a:srgbClr val="FFFFFF"/>
                </a:solidFill>
              </a:defRPr>
            </a:pPr>
            <a:r>
              <a:t>15th Floor, Manjeera Trinity Corporate,</a:t>
            </a:r>
          </a:p>
          <a:p>
            <a:pPr>
              <a:defRPr sz="880">
                <a:solidFill>
                  <a:srgbClr val="FFFFFF"/>
                </a:solidFill>
              </a:defRPr>
            </a:pPr>
            <a:r>
              <a:t>3, eSeva Ln, KPHB Phase 3, Kukatpally,</a:t>
            </a:r>
          </a:p>
          <a:p>
            <a:pPr>
              <a:defRPr sz="880">
                <a:solidFill>
                  <a:srgbClr val="FFFFFF"/>
                </a:solidFill>
              </a:defRPr>
            </a:pPr>
            <a:r>
              <a:t>Hyderabad, Telangana 500072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76288" y="5560000"/>
            <a:ext cx="4400000" cy="6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00"/>
            </a:pPr>
            <a:r>
              <a:rPr sz="900" b="1">
                <a:solidFill>
                  <a:srgbClr val="FFFFFF"/>
                </a:solidFill>
                <a:latin typeface="Aptos"/>
              </a:rPr>
              <a:t>info@webnextra.com  |  +91 9000148428  |  www.webnextra.com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6510528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5B6C7C"/>
                </a:solidFill>
                <a:latin typeface="Aptos"/>
              </a:rPr>
              <a:t>WEBNEXTRA  |  INNOVATE • EMPOWER • GROW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B6C7C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